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jpeg" ContentType="image/jpeg"/>
  <Override PartName="/ppt/media/image8.png" ContentType="image/png"/>
  <Override PartName="/ppt/media/image9.jpeg" ContentType="image/jpeg"/>
  <Override PartName="/ppt/media/image10.png" ContentType="image/png"/>
  <Override PartName="/ppt/media/image11.jpeg" ContentType="image/jpeg"/>
  <Override PartName="/ppt/media/image12.png" ContentType="image/png"/>
  <Override PartName="/ppt/media/image18.jpeg" ContentType="image/jpeg"/>
  <Override PartName="/ppt/media/image13.jpeg" ContentType="image/jpe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9.jpeg" ContentType="image/jpeg"/>
  <Override PartName="/ppt/media/image22.png" ContentType="image/png"/>
  <Override PartName="/ppt/media/image20.jpeg" ContentType="image/jpeg"/>
  <Override PartName="/ppt/media/image21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51D5287D-2A76-4334-AC6C-D78BBA94A316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CCA729A2-FDA2-4AC0-A42F-070C6300C3F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E1B6FAD5-96FA-4696-8A01-B84EBB821A2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B97CFBF-2552-4D3B-8CF5-83ECD6255B3A}" type="slidenum"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440" cy="342756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 В PostgreSQL настройки по умолчанию такие, чтобы СУБД мог работать на любом ведре и это никуда не годится</a:t>
            </a:r>
            <a:endParaRPr b="0" lang="ru-R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3. У нас больше 50 серверов, поэтому ручное управление никуда не годится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1.Необходимо реализовать управление с помощью системы управления конфигурациями, мы используем Ansible</a:t>
            </a: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18;p3"/>
          <p:cNvSpPr/>
          <p:nvPr/>
        </p:nvSpPr>
        <p:spPr>
          <a:xfrm>
            <a:off x="0" y="4656240"/>
            <a:ext cx="12190680" cy="222876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Google Shape;19;p3"/>
          <p:cNvSpPr/>
          <p:nvPr/>
        </p:nvSpPr>
        <p:spPr>
          <a:xfrm>
            <a:off x="0" y="360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Google Shape;20;p3"/>
          <p:cNvSpPr/>
          <p:nvPr/>
        </p:nvSpPr>
        <p:spPr>
          <a:xfrm>
            <a:off x="3453120" y="5102280"/>
            <a:ext cx="1389240" cy="1389960"/>
          </a:xfrm>
          <a:prstGeom prst="ellipse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hyperlink" Target="https://github.com/avmarkov/Otus/blob/main/project/DbCreateScript.md" TargetMode="External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hyperlink" Target="https://github.com/avmarkov/Otus/blob/main/project/CSharpCode.md" TargetMode="External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://github.com/avmarkov/Otus/blob/main/project/ProcedureScript.md" TargetMode="External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hyperlink" Target="http://github.com/avmarkov/Otus/blob/main/project/ProcedureScript.md" TargetMode="External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166;p21"/>
          <p:cNvSpPr/>
          <p:nvPr/>
        </p:nvSpPr>
        <p:spPr>
          <a:xfrm>
            <a:off x="0" y="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7080" cy="97020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68;p21"/>
          <p:cNvSpPr/>
          <p:nvPr/>
        </p:nvSpPr>
        <p:spPr>
          <a:xfrm>
            <a:off x="0" y="4643280"/>
            <a:ext cx="12190680" cy="222876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Google Shape;169;p21"/>
          <p:cNvSpPr/>
          <p:nvPr/>
        </p:nvSpPr>
        <p:spPr>
          <a:xfrm>
            <a:off x="54720" y="2670120"/>
            <a:ext cx="12081600" cy="129456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ru-RU" sz="5500" spc="-1" strike="noStrike">
              <a:latin typeface="Arial"/>
            </a:endParaRPr>
          </a:p>
        </p:txBody>
      </p:sp>
      <p:sp>
        <p:nvSpPr>
          <p:cNvPr id="91" name="Google Shape;170;p21"/>
          <p:cNvSpPr/>
          <p:nvPr/>
        </p:nvSpPr>
        <p:spPr>
          <a:xfrm>
            <a:off x="152280" y="15228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284;p 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7000" y="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285;p 2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схемы БД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1080000" y="1341720"/>
            <a:ext cx="3599640" cy="9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MS SQL (125 таблиц)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1008000" y="2052000"/>
            <a:ext cx="3152520" cy="4238280"/>
          </a:xfrm>
          <a:prstGeom prst="rect">
            <a:avLst/>
          </a:prstGeom>
          <a:ln w="0">
            <a:noFill/>
          </a:ln>
        </p:spPr>
      </p:pic>
      <p:sp>
        <p:nvSpPr>
          <p:cNvPr id="186" name=""/>
          <p:cNvSpPr/>
          <p:nvPr/>
        </p:nvSpPr>
        <p:spPr>
          <a:xfrm>
            <a:off x="4644000" y="3960000"/>
            <a:ext cx="1800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7428240" y="1362960"/>
            <a:ext cx="1931400" cy="9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БД Postgres: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6919920" y="1980000"/>
            <a:ext cx="3447720" cy="430488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/>
          <p:nvPr/>
        </p:nvSpPr>
        <p:spPr>
          <a:xfrm>
            <a:off x="4320000" y="3049920"/>
            <a:ext cx="2519640" cy="10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3f3f3f"/>
                </a:solidFill>
                <a:latin typeface="Avenir"/>
                <a:ea typeface="Avenir"/>
              </a:rPr>
              <a:t>Скрипт создания аналогичной схемы данных в PostgreSQL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latin typeface="Arial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1080000" y="6400440"/>
            <a:ext cx="1098000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latin typeface="Times New Roman"/>
                <a:hlinkClick r:id="rId4"/>
              </a:rPr>
              <a:t>https://github.com/avmarkov/Otus/blob/main/project/DbCreateScript.md</a:t>
            </a:r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284;p 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144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192" name="Google Shape;285;p 1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данных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720000" y="1413720"/>
            <a:ext cx="10800000" cy="25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данных осуществляется чере csv-фалы. Для каждой таблицы: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Выполняется SELECT, выбирающий настраиваемый диапазон строк. Я выбирал по 10000 строк.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Результат выполнения SELECT записывается в .csv-файл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ru-RU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Данные, имеющиееся в .csv-файле, с помощью команды COPY записываются в БД PostgreSQL.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Миграция БД размером 8 ГБ заняла 24 мин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720000" y="5663880"/>
            <a:ext cx="1098000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latin typeface="Times New Roman"/>
                <a:hlinkClick r:id="rId2"/>
              </a:rPr>
              <a:t>https://github.com/avmarkov/Otus/blob/main/project/CSharpCode.md</a:t>
            </a:r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284;p 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32760" y="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196" name="Google Shape;285;p 3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хранимых процедур и функций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720000" y="1413720"/>
            <a:ext cx="9359640" cy="186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57 хранимых процедур и функций.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Инструмента для миграции ХП и функций я не нашел. Поэтому пришлось переписывать каждую «вручную»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Написан скрипт для создания аналогичных хранимых процедур и функций на PostgreSQL. Он запускается после выполнения скрипта миграции схемы данных.</a:t>
            </a: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98" name=""/>
          <p:cNvSpPr txBox="1"/>
          <p:nvPr/>
        </p:nvSpPr>
        <p:spPr>
          <a:xfrm>
            <a:off x="720000" y="4860360"/>
            <a:ext cx="1098000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latin typeface="Times New Roman"/>
                <a:hlinkClick r:id="rId2"/>
              </a:rPr>
              <a:t>https://github.com/avmarkov/Otus/blob/main/project/ProcedureScript.md</a:t>
            </a:r>
            <a:endParaRPr b="0" lang="ru-RU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284;p 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04760" y="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200" name="Google Shape;285;p 4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Миграция хранимых процедур и функций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720000" y="1413720"/>
            <a:ext cx="9359640" cy="186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02" name=""/>
          <p:cNvSpPr txBox="1"/>
          <p:nvPr/>
        </p:nvSpPr>
        <p:spPr>
          <a:xfrm>
            <a:off x="720000" y="5580000"/>
            <a:ext cx="10980000" cy="456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400" spc="-1" strike="noStrike">
                <a:latin typeface="Times New Roman"/>
                <a:hlinkClick r:id="rId2"/>
              </a:rPr>
              <a:t>https://github.com/avmarkov/Otus/blob/main/project/ProcedureScript.md</a:t>
            </a:r>
            <a:endParaRPr b="0" lang="ru-RU" sz="2400" spc="-1" strike="noStrike">
              <a:latin typeface="Times New Roman"/>
            </a:endParaRPr>
          </a:p>
        </p:txBody>
      </p:sp>
      <p:sp>
        <p:nvSpPr>
          <p:cNvPr id="203" name=""/>
          <p:cNvSpPr txBox="1"/>
          <p:nvPr/>
        </p:nvSpPr>
        <p:spPr>
          <a:xfrm>
            <a:off x="939960" y="1273320"/>
            <a:ext cx="95000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Отличия синтаксиса при миграции храимых процедур и функций MS SQL и PostgreSQL</a:t>
            </a:r>
            <a:endParaRPr b="0" lang="ru-RU" sz="1800" spc="-1" strike="noStrike">
              <a:latin typeface="Arial"/>
            </a:endParaRPr>
          </a:p>
        </p:txBody>
      </p:sp>
      <p:graphicFrame>
        <p:nvGraphicFramePr>
          <p:cNvPr id="204" name=""/>
          <p:cNvGraphicFramePr/>
          <p:nvPr/>
        </p:nvGraphicFramePr>
        <p:xfrm>
          <a:off x="1620000" y="1832040"/>
          <a:ext cx="9359640" cy="3027960"/>
        </p:xfrm>
        <a:graphic>
          <a:graphicData uri="http://schemas.openxmlformats.org/drawingml/2006/table">
            <a:tbl>
              <a:tblPr/>
              <a:tblGrid>
                <a:gridCol w="4660920"/>
                <a:gridCol w="4699080"/>
              </a:tblGrid>
              <a:tr h="5428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ru-RU" sz="1800" spc="-1" strike="noStrike">
                          <a:latin typeface="Arial"/>
                        </a:rPr>
                        <a:t>MS SQL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1" lang="ru-RU" sz="1800" spc="-1" strike="noStrike">
                          <a:latin typeface="Arial"/>
                        </a:rPr>
                        <a:t>PostgreSQL</a:t>
                      </a:r>
                      <a:endParaRPr b="1" lang="ru-RU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428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DATEDIFF(day, @Date1, @Date2)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DATE_PART('day', date_2::timestamp - date_1::timestamp)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28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CHARINDEX(';',@STR)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strpos(STR, ';')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428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LEN(@STR)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LENGTH(STR)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28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SELECT DATEADD(day, 1, GETDATE());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SELECT CURRENT_DATE + INTERVAL '1 day';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54288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Конкатенация +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ru-RU" sz="1500" spc="-1" strike="noStrike">
                          <a:latin typeface="Arial"/>
                        </a:rPr>
                        <a:t>Конкатенация ||</a:t>
                      </a:r>
                      <a:endParaRPr b="0" lang="ru-RU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84;p 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32760" y="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285;p 5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Roboto"/>
                <a:ea typeface="Roboto"/>
              </a:rPr>
              <a:t>Выводы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207" name=""/>
          <p:cNvSpPr/>
          <p:nvPr/>
        </p:nvSpPr>
        <p:spPr>
          <a:xfrm>
            <a:off x="720000" y="1413720"/>
            <a:ext cx="9359640" cy="186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208" name=""/>
          <p:cNvSpPr txBox="1"/>
          <p:nvPr/>
        </p:nvSpPr>
        <p:spPr>
          <a:xfrm>
            <a:off x="939960" y="1273320"/>
            <a:ext cx="950004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latin typeface="Arial"/>
              </a:rPr>
              <a:t>Разработано кроссплатформенное c#-приложения для миграции БД из MS SQL в PostgreSQL.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Список полей мигрируемых таблиц базы данных формируется динамически запросом, без привязки к конкретной БД.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Если формировать и имена таблиц динамически, то данная программа может использоваться для миграции таблиц и данных любой БД MS SQL.</a:t>
            </a:r>
            <a:endParaRPr b="0" lang="ru-RU" sz="1800" spc="-1" strike="noStrike">
              <a:latin typeface="Arial"/>
            </a:endParaRPr>
          </a:p>
          <a:p>
            <a:endParaRPr b="0" lang="ru-RU" sz="1800" spc="-1" strike="noStrike">
              <a:latin typeface="Arial"/>
            </a:endParaRPr>
          </a:p>
          <a:p>
            <a:r>
              <a:rPr b="0" lang="ru-RU" sz="1800" spc="-1" strike="noStrike">
                <a:latin typeface="Arial"/>
              </a:rPr>
              <a:t>Но для миграции хранимых процедур и функций, придется переписывать каждую функцию «вручную»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94;p30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210" name="Google Shape;295;p30"/>
          <p:cNvSpPr/>
          <p:nvPr/>
        </p:nvSpPr>
        <p:spPr>
          <a:xfrm>
            <a:off x="0" y="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Google Shape;296;p30"/>
          <p:cNvSpPr/>
          <p:nvPr/>
        </p:nvSpPr>
        <p:spPr>
          <a:xfrm>
            <a:off x="0" y="4643280"/>
            <a:ext cx="12190680" cy="222876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Google Shape;297;p30"/>
          <p:cNvSpPr/>
          <p:nvPr/>
        </p:nvSpPr>
        <p:spPr>
          <a:xfrm>
            <a:off x="54720" y="2603160"/>
            <a:ext cx="12081240" cy="12949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/>
            <a:endParaRPr b="0" lang="ru-RU" sz="5000" spc="-1" strike="noStrike">
              <a:latin typeface="Arial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5221080" y="5034600"/>
            <a:ext cx="6553800" cy="52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221080" y="559008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.Net разработчик</a:t>
            </a:r>
            <a:endParaRPr b="0" lang="ru-RU" sz="197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5221080" y="593532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5221080" y="628056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176;p22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177;p22"/>
          <p:cNvSpPr/>
          <p:nvPr/>
        </p:nvSpPr>
        <p:spPr>
          <a:xfrm>
            <a:off x="0" y="0"/>
            <a:ext cx="12190680" cy="185796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Google Shape;178;p22"/>
          <p:cNvSpPr/>
          <p:nvPr/>
        </p:nvSpPr>
        <p:spPr>
          <a:xfrm>
            <a:off x="0" y="4643280"/>
            <a:ext cx="12190680" cy="222876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Google Shape;179;p22"/>
          <p:cNvSpPr/>
          <p:nvPr/>
        </p:nvSpPr>
        <p:spPr>
          <a:xfrm>
            <a:off x="54720" y="2080440"/>
            <a:ext cx="12081600" cy="129456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92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ru-RU" sz="4920" spc="-1" strike="noStrike">
              <a:latin typeface="Arial"/>
            </a:endParaRPr>
          </a:p>
        </p:txBody>
      </p:sp>
      <p:sp>
        <p:nvSpPr>
          <p:cNvPr id="96" name="Google Shape;180;p22"/>
          <p:cNvSpPr/>
          <p:nvPr/>
        </p:nvSpPr>
        <p:spPr>
          <a:xfrm>
            <a:off x="0" y="3341520"/>
            <a:ext cx="12135960" cy="64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ru-RU" sz="211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ru-RU" sz="2110" spc="-1" strike="noStrike">
              <a:latin typeface="Arial"/>
            </a:endParaRPr>
          </a:p>
        </p:txBody>
      </p:sp>
      <p:sp>
        <p:nvSpPr>
          <p:cNvPr id="97" name="Google Shape;181;p22"/>
          <p:cNvSpPr/>
          <p:nvPr/>
        </p:nvSpPr>
        <p:spPr>
          <a:xfrm>
            <a:off x="5409000" y="3376800"/>
            <a:ext cx="323640" cy="279360"/>
          </a:xfrm>
          <a:prstGeom prst="roundRect">
            <a:avLst>
              <a:gd name="adj" fmla="val 16667"/>
            </a:avLst>
          </a:pr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/>
          </p:nvPr>
        </p:nvSpPr>
        <p:spPr>
          <a:xfrm>
            <a:off x="0" y="2941200"/>
            <a:ext cx="12189960" cy="63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Защита проекта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Тема: Приложение на C# для миграции данных и хранимых процедур из MS SQL в PostgreSQL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endParaRPr b="0" lang="ru-RU" sz="36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221080" y="5034600"/>
            <a:ext cx="6553800" cy="521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Roboto"/>
                <a:ea typeface="Roboto"/>
              </a:rPr>
              <a:t>Марков Александр Владимирович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221080" y="559008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.Net разработчик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221080" y="593532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ООО «Миртек – Программные Продукты»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/>
          </p:nvPr>
        </p:nvSpPr>
        <p:spPr>
          <a:xfrm>
            <a:off x="5221080" y="6280560"/>
            <a:ext cx="6553800" cy="30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email: a.markov@mirtekgroup.ru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96;p2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97;p24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План защиты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5" name="Google Shape;198;p24"/>
          <p:cNvSpPr/>
          <p:nvPr/>
        </p:nvSpPr>
        <p:spPr>
          <a:xfrm>
            <a:off x="1882800" y="1608120"/>
            <a:ext cx="70920" cy="5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6" name="Google Shape;199;p24"/>
          <p:cNvGrpSpPr/>
          <p:nvPr/>
        </p:nvGrpSpPr>
        <p:grpSpPr>
          <a:xfrm>
            <a:off x="2665800" y="1762560"/>
            <a:ext cx="6942960" cy="2770920"/>
            <a:chOff x="2665800" y="1762560"/>
            <a:chExt cx="6942960" cy="2770920"/>
          </a:xfrm>
        </p:grpSpPr>
        <p:sp>
          <p:nvSpPr>
            <p:cNvPr id="107" name="Google Shape;200;p24"/>
            <p:cNvSpPr/>
            <p:nvPr/>
          </p:nvSpPr>
          <p:spPr>
            <a:xfrm>
              <a:off x="2665800" y="1762560"/>
              <a:ext cx="694296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Google Shape;201;p24"/>
            <p:cNvSpPr/>
            <p:nvPr/>
          </p:nvSpPr>
          <p:spPr>
            <a:xfrm>
              <a:off x="2692440" y="1777320"/>
              <a:ext cx="688932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Цели проекта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09" name="Google Shape;202;p24"/>
            <p:cNvSpPr/>
            <p:nvPr/>
          </p:nvSpPr>
          <p:spPr>
            <a:xfrm rot="5400000">
              <a:off x="6044760" y="218772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Google Shape;203;p24"/>
            <p:cNvSpPr/>
            <p:nvPr/>
          </p:nvSpPr>
          <p:spPr>
            <a:xfrm>
              <a:off x="6015240" y="229788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Google Shape;204;p24"/>
            <p:cNvSpPr/>
            <p:nvPr/>
          </p:nvSpPr>
          <p:spPr>
            <a:xfrm>
              <a:off x="2665800" y="2518560"/>
              <a:ext cx="694296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Google Shape;205;p24"/>
            <p:cNvSpPr/>
            <p:nvPr/>
          </p:nvSpPr>
          <p:spPr>
            <a:xfrm>
              <a:off x="2692440" y="2533320"/>
              <a:ext cx="688932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планировалось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3" name="Google Shape;206;p24"/>
            <p:cNvSpPr/>
            <p:nvPr/>
          </p:nvSpPr>
          <p:spPr>
            <a:xfrm rot="5400000">
              <a:off x="6044760" y="294408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Google Shape;207;p24"/>
            <p:cNvSpPr/>
            <p:nvPr/>
          </p:nvSpPr>
          <p:spPr>
            <a:xfrm>
              <a:off x="6015240" y="305424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Google Shape;208;p24"/>
            <p:cNvSpPr/>
            <p:nvPr/>
          </p:nvSpPr>
          <p:spPr>
            <a:xfrm>
              <a:off x="2700720" y="3274560"/>
              <a:ext cx="687312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Google Shape;209;p24"/>
            <p:cNvSpPr/>
            <p:nvPr/>
          </p:nvSpPr>
          <p:spPr>
            <a:xfrm>
              <a:off x="2727360" y="3289320"/>
              <a:ext cx="681984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Используемые технологии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17" name="Google Shape;210;p24"/>
            <p:cNvSpPr/>
            <p:nvPr/>
          </p:nvSpPr>
          <p:spPr>
            <a:xfrm rot="5400000">
              <a:off x="6044760" y="370008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Google Shape;211;p24"/>
            <p:cNvSpPr/>
            <p:nvPr/>
          </p:nvSpPr>
          <p:spPr>
            <a:xfrm>
              <a:off x="6015240" y="381024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Google Shape;212;p24"/>
            <p:cNvSpPr/>
            <p:nvPr/>
          </p:nvSpPr>
          <p:spPr>
            <a:xfrm>
              <a:off x="2693520" y="4030920"/>
              <a:ext cx="688752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Google Shape;213;p24"/>
            <p:cNvSpPr/>
            <p:nvPr/>
          </p:nvSpPr>
          <p:spPr>
            <a:xfrm>
              <a:off x="2720160" y="4045680"/>
              <a:ext cx="683424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получилось</a:t>
              </a:r>
              <a:endParaRPr b="0" lang="ru-RU" sz="2800" spc="-1" strike="noStrike">
                <a:latin typeface="Arial"/>
              </a:endParaRPr>
            </a:p>
          </p:txBody>
        </p:sp>
      </p:grpSp>
      <p:grpSp>
        <p:nvGrpSpPr>
          <p:cNvPr id="121" name="Google Shape;214;p24"/>
          <p:cNvGrpSpPr/>
          <p:nvPr/>
        </p:nvGrpSpPr>
        <p:grpSpPr>
          <a:xfrm>
            <a:off x="2730240" y="4600440"/>
            <a:ext cx="6942960" cy="1496880"/>
            <a:chOff x="2730240" y="4600440"/>
            <a:chExt cx="6942960" cy="1496880"/>
          </a:xfrm>
        </p:grpSpPr>
        <p:sp>
          <p:nvSpPr>
            <p:cNvPr id="122" name="Google Shape;215;p24"/>
            <p:cNvSpPr/>
            <p:nvPr/>
          </p:nvSpPr>
          <p:spPr>
            <a:xfrm>
              <a:off x="2730240" y="4838400"/>
              <a:ext cx="694296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Google Shape;216;p24"/>
            <p:cNvSpPr/>
            <p:nvPr/>
          </p:nvSpPr>
          <p:spPr>
            <a:xfrm>
              <a:off x="2756880" y="4853160"/>
              <a:ext cx="688932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Схемы/архитектура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24" name="Google Shape;217;p24"/>
            <p:cNvSpPr/>
            <p:nvPr/>
          </p:nvSpPr>
          <p:spPr>
            <a:xfrm rot="5400000">
              <a:off x="6109560" y="526392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Google Shape;218;p24"/>
            <p:cNvSpPr/>
            <p:nvPr/>
          </p:nvSpPr>
          <p:spPr>
            <a:xfrm>
              <a:off x="6079680" y="537408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Google Shape;219;p24"/>
            <p:cNvSpPr/>
            <p:nvPr/>
          </p:nvSpPr>
          <p:spPr>
            <a:xfrm>
              <a:off x="2730240" y="5594760"/>
              <a:ext cx="6942960" cy="50256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Google Shape;220;p24"/>
            <p:cNvSpPr/>
            <p:nvPr/>
          </p:nvSpPr>
          <p:spPr>
            <a:xfrm>
              <a:off x="2756880" y="5609520"/>
              <a:ext cx="6889320" cy="47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Выводы</a:t>
              </a:r>
              <a:endParaRPr b="0" lang="ru-RU" sz="2800" spc="-1" strike="noStrike">
                <a:latin typeface="Arial"/>
              </a:endParaRPr>
            </a:p>
          </p:txBody>
        </p:sp>
        <p:sp>
          <p:nvSpPr>
            <p:cNvPr id="128" name="Google Shape;221;p24"/>
            <p:cNvSpPr/>
            <p:nvPr/>
          </p:nvSpPr>
          <p:spPr>
            <a:xfrm rot="5400000">
              <a:off x="6109560" y="4490280"/>
              <a:ext cx="187560" cy="40788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Google Shape;222;p24"/>
            <p:cNvSpPr/>
            <p:nvPr/>
          </p:nvSpPr>
          <p:spPr>
            <a:xfrm>
              <a:off x="6079680" y="4600440"/>
              <a:ext cx="244080" cy="131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227;p2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228;p25"/>
          <p:cNvSpPr/>
          <p:nvPr/>
        </p:nvSpPr>
        <p:spPr>
          <a:xfrm>
            <a:off x="719640" y="348840"/>
            <a:ext cx="1075140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32" name="Google Shape;229;p25"/>
          <p:cNvSpPr/>
          <p:nvPr/>
        </p:nvSpPr>
        <p:spPr>
          <a:xfrm>
            <a:off x="2340720" y="1712160"/>
            <a:ext cx="7540560" cy="13244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3" name="Google Shape;230;p25"/>
          <p:cNvSpPr/>
          <p:nvPr/>
        </p:nvSpPr>
        <p:spPr>
          <a:xfrm>
            <a:off x="2566800" y="186732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4" name="Google Shape;231;p25"/>
          <p:cNvSpPr/>
          <p:nvPr/>
        </p:nvSpPr>
        <p:spPr>
          <a:xfrm>
            <a:off x="3244680" y="2021040"/>
            <a:ext cx="638964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Закрепление основных навыков полученных на текущем курсе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5" name="Google Shape;232;p25"/>
          <p:cNvSpPr/>
          <p:nvPr/>
        </p:nvSpPr>
        <p:spPr>
          <a:xfrm>
            <a:off x="2340720" y="3304800"/>
            <a:ext cx="7540560" cy="13244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Google Shape;233;p25"/>
          <p:cNvSpPr/>
          <p:nvPr/>
        </p:nvSpPr>
        <p:spPr>
          <a:xfrm>
            <a:off x="2566800" y="345996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37" name="Google Shape;234;p25"/>
          <p:cNvSpPr/>
          <p:nvPr/>
        </p:nvSpPr>
        <p:spPr>
          <a:xfrm>
            <a:off x="3244680" y="3459960"/>
            <a:ext cx="638964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Мигрировать схему данных, данные, хранимые процедуры и функции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38" name="Google Shape;235;p25"/>
          <p:cNvSpPr/>
          <p:nvPr/>
        </p:nvSpPr>
        <p:spPr>
          <a:xfrm>
            <a:off x="2340720" y="5002200"/>
            <a:ext cx="7540560" cy="13244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9" name="Google Shape;236;p25"/>
          <p:cNvSpPr/>
          <p:nvPr/>
        </p:nvSpPr>
        <p:spPr>
          <a:xfrm>
            <a:off x="3244680" y="5491080"/>
            <a:ext cx="6389640" cy="70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Разработать приложение автоматизирующее процесс миграции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40" name="Google Shape;237;p25"/>
          <p:cNvSpPr/>
          <p:nvPr/>
        </p:nvSpPr>
        <p:spPr>
          <a:xfrm>
            <a:off x="2566800" y="515736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242;p2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800" y="792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43;p26"/>
          <p:cNvSpPr/>
          <p:nvPr/>
        </p:nvSpPr>
        <p:spPr>
          <a:xfrm>
            <a:off x="719640" y="348840"/>
            <a:ext cx="1075140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43" name="Google Shape;244;p26"/>
          <p:cNvSpPr/>
          <p:nvPr/>
        </p:nvSpPr>
        <p:spPr>
          <a:xfrm>
            <a:off x="7507440" y="2431800"/>
            <a:ext cx="245664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4" name="Google Shape;245;p26"/>
          <p:cNvSpPr/>
          <p:nvPr/>
        </p:nvSpPr>
        <p:spPr>
          <a:xfrm>
            <a:off x="3554280" y="4678560"/>
            <a:ext cx="236916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246;p26"/>
          <p:cNvSpPr/>
          <p:nvPr/>
        </p:nvSpPr>
        <p:spPr>
          <a:xfrm>
            <a:off x="6235920" y="4678560"/>
            <a:ext cx="236916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Google Shape;247;p26"/>
          <p:cNvSpPr/>
          <p:nvPr/>
        </p:nvSpPr>
        <p:spPr>
          <a:xfrm>
            <a:off x="3117600" y="1515960"/>
            <a:ext cx="6015240" cy="8406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" name="Google Shape;248;p26"/>
          <p:cNvSpPr/>
          <p:nvPr/>
        </p:nvSpPr>
        <p:spPr>
          <a:xfrm>
            <a:off x="3323880" y="145044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48" name="Google Shape;249;p26"/>
          <p:cNvSpPr/>
          <p:nvPr/>
        </p:nvSpPr>
        <p:spPr>
          <a:xfrm>
            <a:off x="3817080" y="1584720"/>
            <a:ext cx="53154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схемы данных из MS SQL в PostgreSQL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149" name="Google Shape;250;p26"/>
          <p:cNvSpPr/>
          <p:nvPr/>
        </p:nvSpPr>
        <p:spPr>
          <a:xfrm>
            <a:off x="3117240" y="2489400"/>
            <a:ext cx="6015240" cy="8406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0" name="Google Shape;251;p26"/>
          <p:cNvSpPr/>
          <p:nvPr/>
        </p:nvSpPr>
        <p:spPr>
          <a:xfrm>
            <a:off x="3323880" y="242640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1" name="Google Shape;252;p26"/>
          <p:cNvSpPr/>
          <p:nvPr/>
        </p:nvSpPr>
        <p:spPr>
          <a:xfrm>
            <a:off x="3817080" y="2570400"/>
            <a:ext cx="53154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скрипт миграции хранимых процедур и функций 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52" name="Google Shape;253;p26"/>
          <p:cNvSpPr/>
          <p:nvPr/>
        </p:nvSpPr>
        <p:spPr>
          <a:xfrm>
            <a:off x="3323880" y="3382560"/>
            <a:ext cx="795960" cy="101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254;p26"/>
          <p:cNvSpPr/>
          <p:nvPr/>
        </p:nvSpPr>
        <p:spPr>
          <a:xfrm>
            <a:off x="3817080" y="3551040"/>
            <a:ext cx="53154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Google Shape;255;p26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200"/>
            <a:ext cx="1892160" cy="1892160"/>
          </a:xfrm>
          <a:prstGeom prst="rect">
            <a:avLst/>
          </a:prstGeom>
          <a:ln w="0">
            <a:noFill/>
          </a:ln>
        </p:spPr>
      </p:pic>
      <p:sp>
        <p:nvSpPr>
          <p:cNvPr id="155" name="Google Shape;250;p 1"/>
          <p:cNvSpPr/>
          <p:nvPr/>
        </p:nvSpPr>
        <p:spPr>
          <a:xfrm>
            <a:off x="3117240" y="3479040"/>
            <a:ext cx="6015240" cy="84060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3240000" y="3369240"/>
            <a:ext cx="603720" cy="9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3816000" y="3443040"/>
            <a:ext cx="5543280" cy="88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Создать на .Net Core C#-приложение, запускающее скрипты и выполняещее миграцию данных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260;p2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261;p27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60" name="Google Shape;262;p27"/>
          <p:cNvSpPr/>
          <p:nvPr/>
        </p:nvSpPr>
        <p:spPr>
          <a:xfrm>
            <a:off x="7507440" y="2431800"/>
            <a:ext cx="245664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61" name="Google Shape;263;p27"/>
          <p:cNvSpPr/>
          <p:nvPr/>
        </p:nvSpPr>
        <p:spPr>
          <a:xfrm>
            <a:off x="3554280" y="4678560"/>
            <a:ext cx="236916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Google Shape;264;p27"/>
          <p:cNvSpPr/>
          <p:nvPr/>
        </p:nvSpPr>
        <p:spPr>
          <a:xfrm>
            <a:off x="6235920" y="4678560"/>
            <a:ext cx="2369160" cy="13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265;p27"/>
          <p:cNvSpPr/>
          <p:nvPr/>
        </p:nvSpPr>
        <p:spPr>
          <a:xfrm>
            <a:off x="3117600" y="1515960"/>
            <a:ext cx="6015240" cy="840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Google Shape;266;p27"/>
          <p:cNvSpPr/>
          <p:nvPr/>
        </p:nvSpPr>
        <p:spPr>
          <a:xfrm>
            <a:off x="3323880" y="1450440"/>
            <a:ext cx="79596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65" name="Google Shape;267;p27"/>
          <p:cNvSpPr/>
          <p:nvPr/>
        </p:nvSpPr>
        <p:spPr>
          <a:xfrm>
            <a:off x="3817080" y="1764720"/>
            <a:ext cx="638964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.Net Core, C#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66" name="Google Shape;268;p27"/>
          <p:cNvSpPr/>
          <p:nvPr/>
        </p:nvSpPr>
        <p:spPr>
          <a:xfrm>
            <a:off x="3117600" y="2489400"/>
            <a:ext cx="6015240" cy="840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7" name="Google Shape;269;p27"/>
          <p:cNvSpPr/>
          <p:nvPr/>
        </p:nvSpPr>
        <p:spPr>
          <a:xfrm>
            <a:off x="3323880" y="2426400"/>
            <a:ext cx="79596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68" name="Google Shape;270;p27"/>
          <p:cNvSpPr/>
          <p:nvPr/>
        </p:nvSpPr>
        <p:spPr>
          <a:xfrm>
            <a:off x="3817080" y="2549520"/>
            <a:ext cx="531576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Avalonia UI – кросплатформенная реализации GUI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169" name="Google Shape;271;p27"/>
          <p:cNvSpPr/>
          <p:nvPr/>
        </p:nvSpPr>
        <p:spPr>
          <a:xfrm>
            <a:off x="3323880" y="3382560"/>
            <a:ext cx="79596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Google Shape;272;p27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200"/>
            <a:ext cx="1892160" cy="189216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268;p 1"/>
          <p:cNvSpPr/>
          <p:nvPr/>
        </p:nvSpPr>
        <p:spPr>
          <a:xfrm>
            <a:off x="3128040" y="3492000"/>
            <a:ext cx="6015240" cy="840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3240000" y="3382560"/>
            <a:ext cx="603720" cy="98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3807000" y="3564000"/>
            <a:ext cx="537228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3f3f3f"/>
                </a:solidFill>
                <a:latin typeface="Avenir"/>
                <a:ea typeface="Avenir"/>
              </a:rPr>
              <a:t>ADO.NET, Npgsql – доступ к БД MS SQL, PostgreSQL в .Net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277;p2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278;p28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76" name="Google Shape;279;p28"/>
          <p:cNvSpPr/>
          <p:nvPr/>
        </p:nvSpPr>
        <p:spPr>
          <a:xfrm>
            <a:off x="293400" y="1517760"/>
            <a:ext cx="10751040" cy="49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br/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1980000" y="1440000"/>
            <a:ext cx="7638120" cy="520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284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118080" y="0"/>
            <a:ext cx="12308760" cy="6856560"/>
          </a:xfrm>
          <a:prstGeom prst="rect">
            <a:avLst/>
          </a:prstGeom>
          <a:ln w="0">
            <a:noFill/>
          </a:ln>
        </p:spPr>
      </p:pic>
      <p:sp>
        <p:nvSpPr>
          <p:cNvPr id="179" name="Google Shape;285;p29"/>
          <p:cNvSpPr/>
          <p:nvPr/>
        </p:nvSpPr>
        <p:spPr>
          <a:xfrm>
            <a:off x="719640" y="348840"/>
            <a:ext cx="10751040" cy="49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Схемы (схема БД)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0" name="Google Shape;286;p29"/>
          <p:cNvSpPr/>
          <p:nvPr/>
        </p:nvSpPr>
        <p:spPr>
          <a:xfrm>
            <a:off x="3288240" y="1164600"/>
            <a:ext cx="6791040" cy="56228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454400" y="1164600"/>
            <a:ext cx="9344880" cy="562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</TotalTime>
  <Application>LibreOffice/7.2.2.2$Windows_X86_64 LibreOffice_project/02b2acce88a210515b4a5bb2e46cbfb63fe97d56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lastPrinted>2023-02-16T13:25:53Z</cp:lastPrinted>
  <dcterms:modified xsi:type="dcterms:W3CDTF">2023-02-16T13:31:28Z</dcterms:modified>
  <cp:revision>26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